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2B0BD67-9845-437C-84B7-1921FBFCE9FD}">
  <a:tblStyle styleId="{02B0BD67-9845-437C-84B7-1921FBFCE9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5.xml"/><Relationship Id="rId22" Type="http://schemas.openxmlformats.org/officeDocument/2006/relationships/font" Target="fonts/PlusJakartaSansMedium-italic.fntdata"/><Relationship Id="rId10" Type="http://schemas.openxmlformats.org/officeDocument/2006/relationships/slide" Target="slides/slide4.xml"/><Relationship Id="rId21" Type="http://schemas.openxmlformats.org/officeDocument/2006/relationships/font" Target="fonts/PlusJakartaSansMedium-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31093e1be_1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31093e1b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231093e1be_1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231093e1be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246da3a7de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246da3a7de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2abcdda6e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2abcdda6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2abcdda6e3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2abcdda6e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2abcdda6e3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2abcdda6e3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2abcdda6e3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2abcdda6e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c-span.org/classroom/document/?10627" TargetMode="External"/><Relationship Id="rId6" Type="http://schemas.openxmlformats.org/officeDocument/2006/relationships/hyperlink" Target="https://nationalhumanitiescenter.org/pds/amerbegin/contact/text7/requirement.pdf" TargetMode="External"/><Relationship Id="rId7" Type="http://schemas.openxmlformats.org/officeDocument/2006/relationships/hyperlink" Target="https://www.c-span.org/classroom/document/?1062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missionsjc.com/360-video-seri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c-span.org/classroom/document/?10627" TargetMode="External"/><Relationship Id="rId6" Type="http://schemas.openxmlformats.org/officeDocument/2006/relationships/hyperlink" Target="https://docs.google.com/presentation/d/12uVCoZbpZLmWTDLsKZ5yS0za3gYWW2-u6JjBkZOqzBE/edit?usp=shar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c-span.org/classroom/document/?10627" TargetMode="External"/><Relationship Id="rId6" Type="http://schemas.openxmlformats.org/officeDocument/2006/relationships/hyperlink" Target="https://nationalhumanitiescenter.org/pds/amerbegin/contact/text7/requirement.pdf" TargetMode="External"/><Relationship Id="rId7" Type="http://schemas.openxmlformats.org/officeDocument/2006/relationships/hyperlink" Target="https://www.c-span.org/classroom/document/?10627"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missionsjc.com/360-video-seri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c-span.org/classroom/document/?10627" TargetMode="External"/><Relationship Id="rId6" Type="http://schemas.openxmlformats.org/officeDocument/2006/relationships/hyperlink" Target="https://docs.google.com/presentation/d/12uVCoZbpZLmWTDLsKZ5yS0za3gYWW2-u6JjBkZOqzBE/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Spanish Missions</a:t>
            </a:r>
            <a:endParaRPr sz="1500">
              <a:solidFill>
                <a:schemeClr val="dk1"/>
              </a:solidFill>
              <a:latin typeface="Halant"/>
              <a:ea typeface="Halant"/>
              <a:cs typeface="Halant"/>
              <a:sym typeface="Halant"/>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12550" y="1541425"/>
            <a:ext cx="6947400" cy="2031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The Spanish Mission System was a network of religious and military outposts established by Spain during the colonization of the Americas. These missions played a crucial role in Spanish expansion and in interactions between Spanish settlers and indigenous peoples. Through this WebQuest, you will explore the purpose, structure, and long-term effects of the Spanish Mission System.</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effects of Spanish Missions. You will be working through a series of questions to guide your research to learn more about the purpose, structure, and impacts of this aspect of Spanish colonization.</a:t>
            </a:r>
            <a:endParaRPr sz="1200">
              <a:solidFill>
                <a:schemeClr val="dk1"/>
              </a:solidFill>
              <a:latin typeface="Halant"/>
              <a:ea typeface="Halant"/>
              <a:cs typeface="Halant"/>
              <a:sym typeface="Halant"/>
            </a:endParaRPr>
          </a:p>
        </p:txBody>
      </p:sp>
      <p:sp>
        <p:nvSpPr>
          <p:cNvPr id="60" name="Google Shape;60;p1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pic>
        <p:nvPicPr>
          <p:cNvPr id="61" name="Google Shape;61;p13"/>
          <p:cNvPicPr preferRelativeResize="0"/>
          <p:nvPr/>
        </p:nvPicPr>
        <p:blipFill>
          <a:blip r:embed="rId5">
            <a:alphaModFix/>
          </a:blip>
          <a:stretch>
            <a:fillRect/>
          </a:stretch>
        </p:blipFill>
        <p:spPr>
          <a:xfrm>
            <a:off x="459163" y="3763221"/>
            <a:ext cx="6813802" cy="4244431"/>
          </a:xfrm>
          <a:prstGeom prst="rect">
            <a:avLst/>
          </a:prstGeom>
          <a:noFill/>
          <a:ln>
            <a:noFill/>
          </a:ln>
        </p:spPr>
      </p:pic>
      <p:sp>
        <p:nvSpPr>
          <p:cNvPr id="62" name="Google Shape;62;p13"/>
          <p:cNvSpPr txBox="1"/>
          <p:nvPr/>
        </p:nvSpPr>
        <p:spPr>
          <a:xfrm>
            <a:off x="499739" y="8003808"/>
            <a:ext cx="6813600" cy="28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Source: Oriana Weatherbee Day, “Mission San Carlos Borromeo de Carmelo,” c.1877–84, Public Domain</a:t>
            </a:r>
            <a:endParaRPr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Spanish Missions</a:t>
            </a:r>
            <a:endParaRPr sz="1500">
              <a:solidFill>
                <a:schemeClr val="dk1"/>
              </a:solidFill>
              <a:latin typeface="Halant"/>
              <a:ea typeface="Halant"/>
              <a:cs typeface="Halant"/>
              <a:sym typeface="Halant"/>
            </a:endParaRPr>
          </a:p>
        </p:txBody>
      </p:sp>
      <p:pic>
        <p:nvPicPr>
          <p:cNvPr id="69" name="Google Shape;69;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412550" y="1312825"/>
            <a:ext cx="6947400" cy="6834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Spanish Mission System and answer the questions </a:t>
            </a:r>
            <a:r>
              <a:rPr lang="en" sz="1200">
                <a:solidFill>
                  <a:schemeClr val="dk1"/>
                </a:solidFill>
                <a:latin typeface="Halant"/>
                <a:ea typeface="Halant"/>
                <a:cs typeface="Halant"/>
                <a:sym typeface="Halant"/>
              </a:rPr>
              <a:t>that</a:t>
            </a:r>
            <a:r>
              <a:rPr lang="en" sz="1200">
                <a:solidFill>
                  <a:schemeClr val="dk1"/>
                </a:solidFill>
                <a:latin typeface="Halant"/>
                <a:ea typeface="Halant"/>
                <a:cs typeface="Halant"/>
                <a:sym typeface="Halant"/>
              </a:rPr>
              <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1: Purpose</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View Clip 1</a:t>
            </a:r>
            <a:r>
              <a:rPr lang="en" sz="1200">
                <a:solidFill>
                  <a:schemeClr val="dk1"/>
                </a:solidFill>
                <a:latin typeface="Inter"/>
                <a:ea typeface="Inter"/>
                <a:cs typeface="Inter"/>
                <a:sym typeface="Inter"/>
              </a:rPr>
              <a:t>: The Spanish Mission System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purpose of the Spanish mission system?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were the missions a part of Spanish colonialism?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t>
            </a:r>
            <a:r>
              <a:rPr lang="en" sz="1200" u="sng">
                <a:solidFill>
                  <a:schemeClr val="hlink"/>
                </a:solidFill>
                <a:latin typeface="Inter"/>
                <a:ea typeface="Inter"/>
                <a:cs typeface="Inter"/>
                <a:sym typeface="Inter"/>
                <a:hlinkClick r:id="rId6"/>
              </a:rPr>
              <a:t>The Requiremento (The Requirement)</a:t>
            </a:r>
            <a:r>
              <a:rPr lang="en" sz="1200">
                <a:solidFill>
                  <a:schemeClr val="dk1"/>
                </a:solidFill>
                <a:latin typeface="Inter"/>
                <a:ea typeface="Inter"/>
                <a:cs typeface="Inter"/>
                <a:sym typeface="Inter"/>
              </a:rPr>
              <a:t>. Use the notes in the margins to aid in understanding. How did the Spanish use the </a:t>
            </a:r>
            <a:r>
              <a:rPr i="1" lang="en" sz="1200">
                <a:solidFill>
                  <a:schemeClr val="dk1"/>
                </a:solidFill>
                <a:latin typeface="Inter"/>
                <a:ea typeface="Inter"/>
                <a:cs typeface="Inter"/>
                <a:sym typeface="Inter"/>
              </a:rPr>
              <a:t>Requerimiento</a:t>
            </a:r>
            <a:r>
              <a:rPr lang="en" sz="1200">
                <a:solidFill>
                  <a:schemeClr val="dk1"/>
                </a:solidFill>
                <a:latin typeface="Inter"/>
                <a:ea typeface="Inter"/>
                <a:cs typeface="Inter"/>
                <a:sym typeface="Inter"/>
              </a:rPr>
              <a:t> to justify taking land from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Structure</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7"/>
              </a:rPr>
              <a:t>View Clip 3</a:t>
            </a:r>
            <a:r>
              <a:rPr lang="en" sz="1200">
                <a:solidFill>
                  <a:schemeClr val="dk1"/>
                </a:solidFill>
                <a:latin typeface="Inter"/>
                <a:ea typeface="Inter"/>
                <a:cs typeface="Inter"/>
                <a:sym typeface="Inter"/>
              </a:rPr>
              <a:t>: The Spanish Empire and San Antonio Spanish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buildings in Mission San Juan and how the mission is laid out.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Ms. Martinez-Amos, what was the purpose of these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73" name="Google Shape;73;p14"/>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Spanish Missions</a:t>
            </a:r>
            <a:endParaRPr sz="1500">
              <a:solidFill>
                <a:schemeClr val="dk1"/>
              </a:solidFill>
              <a:latin typeface="Halant"/>
              <a:ea typeface="Halant"/>
              <a:cs typeface="Halant"/>
              <a:sym typeface="Halant"/>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3" name="Google Shape;83;p15"/>
          <p:cNvSpPr txBox="1"/>
          <p:nvPr/>
        </p:nvSpPr>
        <p:spPr>
          <a:xfrm>
            <a:off x="412550" y="1312825"/>
            <a:ext cx="69474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 Structure - Continued</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Mission San Juan Capistrano</a:t>
            </a:r>
            <a:r>
              <a:rPr lang="en" sz="1200">
                <a:solidFill>
                  <a:schemeClr val="dk1"/>
                </a:solidFill>
                <a:latin typeface="Inter"/>
                <a:ea typeface="Inter"/>
                <a:cs typeface="Inter"/>
                <a:sym typeface="Inter"/>
              </a:rPr>
              <a:t>: Virtual Tour</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View the map. Select three sites to explore. Write the number in each location box in the chart.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Scroll to the corresponding video. Write the name of the video in the location box in the chart.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Videos are in sets. If the location you selected is not the first video in the set, you will need to hover over the top left corner of the first video. Click the 𝗏. Click on the video that matches the one you chose.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play. Use your mouse to click and drag around the video. You will be able to explore the area. Answer the Notice, Wonder, and Think questions in the chart.</a:t>
            </a:r>
            <a:endParaRPr sz="1200">
              <a:solidFill>
                <a:schemeClr val="dk1"/>
              </a:solidFill>
              <a:latin typeface="Inter"/>
              <a:ea typeface="Inter"/>
              <a:cs typeface="Inter"/>
              <a:sym typeface="Inter"/>
            </a:endParaRPr>
          </a:p>
        </p:txBody>
      </p:sp>
      <p:graphicFrame>
        <p:nvGraphicFramePr>
          <p:cNvPr id="84" name="Google Shape;84;p15"/>
          <p:cNvGraphicFramePr/>
          <p:nvPr/>
        </p:nvGraphicFramePr>
        <p:xfrm>
          <a:off x="433913" y="3657600"/>
          <a:ext cx="3000000" cy="3000000"/>
        </p:xfrm>
        <a:graphic>
          <a:graphicData uri="http://schemas.openxmlformats.org/drawingml/2006/table">
            <a:tbl>
              <a:tblPr>
                <a:noFill/>
                <a:tableStyleId>{02B0BD67-9845-437C-84B7-1921FBFCE9FD}</a:tableStyleId>
              </a:tblPr>
              <a:tblGrid>
                <a:gridCol w="1303025"/>
                <a:gridCol w="1881425"/>
                <a:gridCol w="1881425"/>
                <a:gridCol w="1881425"/>
              </a:tblGrid>
              <a:tr h="381000">
                <a:tc>
                  <a:txBody>
                    <a:bodyPr/>
                    <a:lstStyle/>
                    <a:p>
                      <a:pPr indent="0" lvl="0" marL="0" rtl="0" algn="ctr">
                        <a:spcBef>
                          <a:spcPts val="0"/>
                        </a:spcBef>
                        <a:spcAft>
                          <a:spcPts val="0"/>
                        </a:spcAft>
                        <a:buNone/>
                      </a:pPr>
                      <a:r>
                        <a:rPr b="1" lang="en" sz="1200">
                          <a:latin typeface="Inter"/>
                          <a:ea typeface="Inter"/>
                          <a:cs typeface="Inter"/>
                          <a:sym typeface="Inter"/>
                        </a:rPr>
                        <a:t>Location</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see that seems interesting or important?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What questions do you have about this image?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at this site?</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i="1" lang="en" sz="1200">
                          <a:solidFill>
                            <a:schemeClr val="dk1"/>
                          </a:solidFill>
                          <a:latin typeface="Inter"/>
                          <a:ea typeface="Inter"/>
                          <a:cs typeface="Inter"/>
                          <a:sym typeface="Inter"/>
                        </a:rPr>
                        <a:t>Example</a:t>
                      </a:r>
                      <a:endParaRPr b="1" i="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Location </a:t>
                      </a:r>
                      <a:r>
                        <a:rPr b="1" lang="en" sz="1200" u="sng">
                          <a:solidFill>
                            <a:schemeClr val="dk1"/>
                          </a:solidFill>
                          <a:latin typeface="Inter"/>
                          <a:ea typeface="Inter"/>
                          <a:cs typeface="Inter"/>
                          <a:sym typeface="Inter"/>
                        </a:rPr>
                        <a:t>_1_</a:t>
                      </a: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Looking into Historic Downtown from Gatehouse</a:t>
                      </a:r>
                      <a:endParaRPr b="1" sz="11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The mission entrance leads to a street. The exterior wall is visible. Across the street is a trading post.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much of this has been changed since the 1700 and 1800s?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This is the entrance of the mission. Now, visitors can come to view the site and learn about the mission.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85" name="Google Shape;85;p15"/>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1" name="Google Shape;91;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Spanish Missions</a:t>
            </a:r>
            <a:endParaRPr sz="1500">
              <a:solidFill>
                <a:schemeClr val="dk1"/>
              </a:solidFill>
              <a:latin typeface="Halant"/>
              <a:ea typeface="Halant"/>
              <a:cs typeface="Halant"/>
              <a:sym typeface="Halant"/>
            </a:endParaRPr>
          </a:p>
        </p:txBody>
      </p:sp>
      <p:pic>
        <p:nvPicPr>
          <p:cNvPr id="92" name="Google Shape;92;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412550" y="1236625"/>
            <a:ext cx="6947400" cy="2401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3: Impacts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View Clip 5</a:t>
            </a:r>
            <a:r>
              <a:rPr lang="en" sz="1200">
                <a:solidFill>
                  <a:schemeClr val="dk1"/>
                </a:solidFill>
                <a:latin typeface="Inter"/>
                <a:ea typeface="Inter"/>
                <a:cs typeface="Inter"/>
                <a:sym typeface="Inter"/>
              </a:rPr>
              <a:t>: Native Americans and Spanish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negative impacts of the missions on the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two competing ideas about the sacred ground of the mission.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t>
            </a:r>
            <a:r>
              <a:rPr lang="en" sz="1200" u="sng">
                <a:solidFill>
                  <a:schemeClr val="hlink"/>
                </a:solidFill>
                <a:latin typeface="Inter"/>
                <a:ea typeface="Inter"/>
                <a:cs typeface="Inter"/>
                <a:sym typeface="Inter"/>
                <a:hlinkClick r:id="rId6"/>
              </a:rPr>
              <a:t>the four excerpts</a:t>
            </a:r>
            <a:r>
              <a:rPr lang="en" sz="1200">
                <a:solidFill>
                  <a:schemeClr val="dk1"/>
                </a:solidFill>
                <a:latin typeface="Inter"/>
                <a:ea typeface="Inter"/>
                <a:cs typeface="Inter"/>
                <a:sym typeface="Inter"/>
              </a:rPr>
              <a:t> and take notes on the chart below:</a:t>
            </a:r>
            <a:endParaRPr sz="1200">
              <a:solidFill>
                <a:schemeClr val="dk1"/>
              </a:solidFill>
              <a:latin typeface="Inter"/>
              <a:ea typeface="Inter"/>
              <a:cs typeface="Inter"/>
              <a:sym typeface="Inter"/>
            </a:endParaRPr>
          </a:p>
        </p:txBody>
      </p:sp>
      <p:graphicFrame>
        <p:nvGraphicFramePr>
          <p:cNvPr id="96" name="Google Shape;96;p16"/>
          <p:cNvGraphicFramePr/>
          <p:nvPr/>
        </p:nvGraphicFramePr>
        <p:xfrm>
          <a:off x="433913" y="3657600"/>
          <a:ext cx="3000000" cy="3000000"/>
        </p:xfrm>
        <a:graphic>
          <a:graphicData uri="http://schemas.openxmlformats.org/drawingml/2006/table">
            <a:tbl>
              <a:tblPr>
                <a:noFill/>
                <a:tableStyleId>{02B0BD67-9845-437C-84B7-1921FBFCE9FD}</a:tableStyleId>
              </a:tblPr>
              <a:tblGrid>
                <a:gridCol w="1091175"/>
                <a:gridCol w="2928100"/>
                <a:gridCol w="2928100"/>
              </a:tblGrid>
              <a:tr h="381000">
                <a:tc>
                  <a:txBody>
                    <a:bodyPr/>
                    <a:lstStyle/>
                    <a:p>
                      <a:pPr indent="0" lvl="0" marL="0" rtl="0" algn="ctr">
                        <a:spcBef>
                          <a:spcPts val="0"/>
                        </a:spcBef>
                        <a:spcAft>
                          <a:spcPts val="0"/>
                        </a:spcAft>
                        <a:buNone/>
                      </a:pPr>
                      <a:r>
                        <a:rPr b="1" lang="en" sz="1200">
                          <a:latin typeface="Inter"/>
                          <a:ea typeface="Inter"/>
                          <a:cs typeface="Inter"/>
                          <a:sym typeface="Inter"/>
                        </a:rPr>
                        <a:t>Source</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wrote the excerpt? When?  How does that impact reliability?</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Summarize the description of life at a Spanish mission.</a:t>
                      </a:r>
                      <a:endParaRPr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Document 1</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2</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3</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4</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97" name="Google Shape;97;p16"/>
          <p:cNvSpPr txBox="1"/>
          <p:nvPr/>
        </p:nvSpPr>
        <p:spPr>
          <a:xfrm>
            <a:off x="219350" y="939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The Spanish Missions (Exemplar)</a:t>
            </a:r>
            <a:endParaRPr sz="1500">
              <a:solidFill>
                <a:schemeClr val="dk1"/>
              </a:solidFill>
              <a:latin typeface="Halant"/>
              <a:ea typeface="Halant"/>
              <a:cs typeface="Halant"/>
              <a:sym typeface="Halant"/>
            </a:endParaRPr>
          </a:p>
        </p:txBody>
      </p:sp>
      <p:pic>
        <p:nvPicPr>
          <p:cNvPr id="104" name="Google Shape;104;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7" name="Google Shape;107;p17"/>
          <p:cNvSpPr txBox="1"/>
          <p:nvPr/>
        </p:nvSpPr>
        <p:spPr>
          <a:xfrm>
            <a:off x="412550" y="1312825"/>
            <a:ext cx="6947400" cy="7018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the Spanish Mission System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1: Purpose</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View Clip 1</a:t>
            </a:r>
            <a:r>
              <a:rPr lang="en" sz="1200">
                <a:solidFill>
                  <a:schemeClr val="dk1"/>
                </a:solidFill>
                <a:latin typeface="Inter"/>
                <a:ea typeface="Inter"/>
                <a:cs typeface="Inter"/>
                <a:sym typeface="Inter"/>
              </a:rPr>
              <a:t>: The Spanish Mission System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purpose of the Spanish mission system?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It was established to help the Spanish government extend its colonial control into the frontier.</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were the missions a part of Spanish colonialism?</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It helped create Spanish towns and spread Christianity.</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t>
            </a:r>
            <a:r>
              <a:rPr lang="en" sz="1200" u="sng">
                <a:solidFill>
                  <a:schemeClr val="hlink"/>
                </a:solidFill>
                <a:latin typeface="Inter"/>
                <a:ea typeface="Inter"/>
                <a:cs typeface="Inter"/>
                <a:sym typeface="Inter"/>
                <a:hlinkClick r:id="rId6"/>
              </a:rPr>
              <a:t>The Requiremento (The Requirement)</a:t>
            </a:r>
            <a:r>
              <a:rPr lang="en" sz="1200">
                <a:solidFill>
                  <a:schemeClr val="dk1"/>
                </a:solidFill>
                <a:latin typeface="Inter"/>
                <a:ea typeface="Inter"/>
                <a:cs typeface="Inter"/>
                <a:sym typeface="Inter"/>
              </a:rPr>
              <a:t>. Use the notes in the margins to aid in understanding. How did the Spanish use the </a:t>
            </a:r>
            <a:r>
              <a:rPr i="1" lang="en" sz="1200">
                <a:solidFill>
                  <a:schemeClr val="dk1"/>
                </a:solidFill>
                <a:latin typeface="Inter"/>
                <a:ea typeface="Inter"/>
                <a:cs typeface="Inter"/>
                <a:sym typeface="Inter"/>
              </a:rPr>
              <a:t>Requerimiento</a:t>
            </a:r>
            <a:r>
              <a:rPr lang="en" sz="1200">
                <a:solidFill>
                  <a:schemeClr val="dk1"/>
                </a:solidFill>
                <a:latin typeface="Inter"/>
                <a:ea typeface="Inter"/>
                <a:cs typeface="Inter"/>
                <a:sym typeface="Inter"/>
              </a:rPr>
              <a:t> to justify taking land from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said Spain had the right to rule and convert them to Christianity. If they refused, the Spanish could use force. But since it wasn’t in their language, most indigenous people didn’t understand it, making it unfair.</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Structure</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7"/>
              </a:rPr>
              <a:t>View Clip 3</a:t>
            </a:r>
            <a:r>
              <a:rPr lang="en" sz="1200">
                <a:solidFill>
                  <a:schemeClr val="dk1"/>
                </a:solidFill>
                <a:latin typeface="Inter"/>
                <a:ea typeface="Inter"/>
                <a:cs typeface="Inter"/>
                <a:sym typeface="Inter"/>
              </a:rPr>
              <a:t>: The Spanish Empire and San Antonio Spanish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buildings in Mission San Juan and how the mission is laid out.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There is a large exterior wall that contain living quarters for the inhabitants of the missions. There were buildings in the middle to help with sustaining the mission. There was a church and a friary.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Ms. Martinez-Amos, what was the purpose of these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It was to “claim this land for Spain.” The missions would help them to prevent other European countries began to also claim lands in the area, like the French in Louisiana. The missions also served as a rest stop for travelers.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08" name="Google Shape;108;p17"/>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The Spanish Missions (Exemplar)</a:t>
            </a:r>
            <a:endParaRPr sz="1500">
              <a:solidFill>
                <a:schemeClr val="dk1"/>
              </a:solidFill>
              <a:latin typeface="Halant"/>
              <a:ea typeface="Halant"/>
              <a:cs typeface="Halant"/>
              <a:sym typeface="Halant"/>
            </a:endParaRPr>
          </a:p>
        </p:txBody>
      </p:sp>
      <p:pic>
        <p:nvPicPr>
          <p:cNvPr id="115" name="Google Shape;115;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6" name="Google Shape;11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18"/>
          <p:cNvSpPr txBox="1"/>
          <p:nvPr/>
        </p:nvSpPr>
        <p:spPr>
          <a:xfrm>
            <a:off x="412550" y="1312825"/>
            <a:ext cx="69474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 Structure - Continued</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Mission San Juan Capistrano</a:t>
            </a:r>
            <a:r>
              <a:rPr lang="en" sz="1200">
                <a:solidFill>
                  <a:schemeClr val="dk1"/>
                </a:solidFill>
                <a:latin typeface="Inter"/>
                <a:ea typeface="Inter"/>
                <a:cs typeface="Inter"/>
                <a:sym typeface="Inter"/>
              </a:rPr>
              <a:t>: Virtual Tour</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View the map. Select three sites to explore. Write the number in each location box in the chart.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Scroll to the corresponding video. Write the name of the video in the location box in the chart.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Videos are in sets. If the location you selected is not the first video in the set, you will need to hover over the top left corner of the first video. Click the 𝗏. Click on the video that matches the one you chose.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Click play. Use your mouse to click and drag around the video. You will be able to explore the area. Answer the Notice, Wonder, and Think questions in the chart.</a:t>
            </a:r>
            <a:endParaRPr sz="1200">
              <a:solidFill>
                <a:schemeClr val="dk1"/>
              </a:solidFill>
              <a:latin typeface="Inter"/>
              <a:ea typeface="Inter"/>
              <a:cs typeface="Inter"/>
              <a:sym typeface="Inter"/>
            </a:endParaRPr>
          </a:p>
        </p:txBody>
      </p:sp>
      <p:graphicFrame>
        <p:nvGraphicFramePr>
          <p:cNvPr id="119" name="Google Shape;119;p18"/>
          <p:cNvGraphicFramePr/>
          <p:nvPr/>
        </p:nvGraphicFramePr>
        <p:xfrm>
          <a:off x="433913" y="3657600"/>
          <a:ext cx="3000000" cy="3000000"/>
        </p:xfrm>
        <a:graphic>
          <a:graphicData uri="http://schemas.openxmlformats.org/drawingml/2006/table">
            <a:tbl>
              <a:tblPr>
                <a:noFill/>
                <a:tableStyleId>{02B0BD67-9845-437C-84B7-1921FBFCE9FD}</a:tableStyleId>
              </a:tblPr>
              <a:tblGrid>
                <a:gridCol w="1303025"/>
                <a:gridCol w="1881425"/>
                <a:gridCol w="1881425"/>
                <a:gridCol w="1881425"/>
              </a:tblGrid>
              <a:tr h="381000">
                <a:tc>
                  <a:txBody>
                    <a:bodyPr/>
                    <a:lstStyle/>
                    <a:p>
                      <a:pPr indent="0" lvl="0" marL="0" rtl="0" algn="ctr">
                        <a:spcBef>
                          <a:spcPts val="0"/>
                        </a:spcBef>
                        <a:spcAft>
                          <a:spcPts val="0"/>
                        </a:spcAft>
                        <a:buNone/>
                      </a:pPr>
                      <a:r>
                        <a:rPr b="1" lang="en" sz="1200">
                          <a:latin typeface="Inter"/>
                          <a:ea typeface="Inter"/>
                          <a:cs typeface="Inter"/>
                          <a:sym typeface="Inter"/>
                        </a:rPr>
                        <a:t>Location</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What do you see that seems interesting or important?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What questions do you have about this image?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at this site?</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i="1" lang="en" sz="1200">
                          <a:solidFill>
                            <a:schemeClr val="dk1"/>
                          </a:solidFill>
                          <a:latin typeface="Inter"/>
                          <a:ea typeface="Inter"/>
                          <a:cs typeface="Inter"/>
                          <a:sym typeface="Inter"/>
                        </a:rPr>
                        <a:t>Example</a:t>
                      </a:r>
                      <a:endParaRPr b="1" i="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Location </a:t>
                      </a:r>
                      <a:r>
                        <a:rPr b="1" lang="en" sz="1200" u="sng">
                          <a:solidFill>
                            <a:schemeClr val="dk1"/>
                          </a:solidFill>
                          <a:latin typeface="Inter"/>
                          <a:ea typeface="Inter"/>
                          <a:cs typeface="Inter"/>
                          <a:sym typeface="Inter"/>
                        </a:rPr>
                        <a:t>_1_</a:t>
                      </a: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Looking into Historic Downtown from Gatehouse</a:t>
                      </a:r>
                      <a:endParaRPr b="1" sz="11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The mission entrance leads to a street. The exterior wall is visible. Across the street is a trading post.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much of this has been changed since the 1700 and 1800s?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This is the entrance of the mission. Now, visitors can come to view the site and learn about the mission.</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Location 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20" name="Google Shape;120;p18"/>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
        <p:nvSpPr>
          <p:cNvPr id="121" name="Google Shape;121;p18"/>
          <p:cNvSpPr txBox="1"/>
          <p:nvPr/>
        </p:nvSpPr>
        <p:spPr>
          <a:xfrm>
            <a:off x="2670725" y="6621200"/>
            <a:ext cx="4146300" cy="11991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Inter"/>
                <a:ea typeface="Inter"/>
                <a:cs typeface="Inter"/>
                <a:sym typeface="Inter"/>
              </a:rPr>
              <a:t>Answers will vary based on location chosen but should mirror the example for Location 1.</a:t>
            </a:r>
            <a:endParaRPr sz="19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pic>
        <p:nvPicPr>
          <p:cNvPr id="126" name="Google Shape;126;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The Spanish Missions (Exemplar)</a:t>
            </a:r>
            <a:endParaRPr sz="1500">
              <a:solidFill>
                <a:schemeClr val="dk1"/>
              </a:solidFill>
              <a:latin typeface="Halant"/>
              <a:ea typeface="Halant"/>
              <a:cs typeface="Halant"/>
              <a:sym typeface="Halant"/>
            </a:endParaRPr>
          </a:p>
        </p:txBody>
      </p:sp>
      <p:pic>
        <p:nvPicPr>
          <p:cNvPr id="128" name="Google Shape;128;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9" name="Google Shape;12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1" name="Google Shape;131;p19"/>
          <p:cNvSpPr txBox="1"/>
          <p:nvPr/>
        </p:nvSpPr>
        <p:spPr>
          <a:xfrm>
            <a:off x="412550" y="1236625"/>
            <a:ext cx="6947400" cy="2586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3: Impacts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View Clip 5</a:t>
            </a:r>
            <a:r>
              <a:rPr lang="en" sz="1200">
                <a:solidFill>
                  <a:schemeClr val="dk1"/>
                </a:solidFill>
                <a:latin typeface="Inter"/>
                <a:ea typeface="Inter"/>
                <a:cs typeface="Inter"/>
                <a:sym typeface="Inter"/>
              </a:rPr>
              <a:t>: Native Americans and Spanish Missions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negative impacts of the missions on the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There was significant destruction that was brought with the Spanish including that done by the forced adoption of ideologies and spread of diseases.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two competing ideas about the sacred ground of the mission.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Some believe the land is sacred because it is associated with the mission and Christianity. However, others, including many Indigenous people, believe the land is sacred because it is a burial ground for the Indigenous people who lived there.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t>
            </a:r>
            <a:r>
              <a:rPr lang="en" sz="1200" u="sng">
                <a:solidFill>
                  <a:schemeClr val="hlink"/>
                </a:solidFill>
                <a:latin typeface="Inter"/>
                <a:ea typeface="Inter"/>
                <a:cs typeface="Inter"/>
                <a:sym typeface="Inter"/>
                <a:hlinkClick r:id="rId6"/>
              </a:rPr>
              <a:t>the four excerpts</a:t>
            </a:r>
            <a:r>
              <a:rPr lang="en" sz="1200">
                <a:solidFill>
                  <a:schemeClr val="dk1"/>
                </a:solidFill>
                <a:latin typeface="Inter"/>
                <a:ea typeface="Inter"/>
                <a:cs typeface="Inter"/>
                <a:sym typeface="Inter"/>
              </a:rPr>
              <a:t> and take notes on the chart below:</a:t>
            </a:r>
            <a:endParaRPr sz="1200">
              <a:solidFill>
                <a:schemeClr val="dk1"/>
              </a:solidFill>
              <a:latin typeface="Inter"/>
              <a:ea typeface="Inter"/>
              <a:cs typeface="Inter"/>
              <a:sym typeface="Inter"/>
            </a:endParaRPr>
          </a:p>
        </p:txBody>
      </p:sp>
      <p:graphicFrame>
        <p:nvGraphicFramePr>
          <p:cNvPr id="132" name="Google Shape;132;p19"/>
          <p:cNvGraphicFramePr/>
          <p:nvPr/>
        </p:nvGraphicFramePr>
        <p:xfrm>
          <a:off x="433913" y="3810000"/>
          <a:ext cx="3000000" cy="3000000"/>
        </p:xfrm>
        <a:graphic>
          <a:graphicData uri="http://schemas.openxmlformats.org/drawingml/2006/table">
            <a:tbl>
              <a:tblPr>
                <a:noFill/>
                <a:tableStyleId>{02B0BD67-9845-437C-84B7-1921FBFCE9FD}</a:tableStyleId>
              </a:tblPr>
              <a:tblGrid>
                <a:gridCol w="1091175"/>
                <a:gridCol w="2928100"/>
                <a:gridCol w="2928100"/>
              </a:tblGrid>
              <a:tr h="381000">
                <a:tc>
                  <a:txBody>
                    <a:bodyPr/>
                    <a:lstStyle/>
                    <a:p>
                      <a:pPr indent="0" lvl="0" marL="0" rtl="0" algn="ctr">
                        <a:spcBef>
                          <a:spcPts val="0"/>
                        </a:spcBef>
                        <a:spcAft>
                          <a:spcPts val="0"/>
                        </a:spcAft>
                        <a:buNone/>
                      </a:pPr>
                      <a:r>
                        <a:rPr b="1" lang="en" sz="1200">
                          <a:latin typeface="Inter"/>
                          <a:ea typeface="Inter"/>
                          <a:cs typeface="Inter"/>
                          <a:sym typeface="Inter"/>
                        </a:rPr>
                        <a:t>Source</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Who wrote the excerpt? When?  How does that impact reliability?</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Summarize the description of life at a Spanish mission.</a:t>
                      </a:r>
                      <a:endParaRPr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Document 1</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Written by Helen Hunt Jackson in 1883. Jackson was a novelist which impacts reliability. Motives may have been to sell books rather than provide an unbiased historical account.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Describes mission life as mostly positive, with kind friars and industrious Native Americans. Acknowledges some cruelty but believes treatment was generally fair.</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2</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Written by Hugo Reid in 1852. He was a Scottish-born citizen of Mexico who was married to a Native American woman. His account is likely more critical and personal, which could increase reliability.</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Criticizes missions for harsh punishments and forced labor. Describes whippings, imprisonment, and friars’ cruelty.</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3</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Written by Jean François de Lapérouse in 1786. As a Frenchman, his observations were made firsthand but as an outsider. It might reflect European biases, but his descriptions provide valuable historical insight.</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Compares missions to slave plantations, noting forced labor, strict control, and physical punishments.</a:t>
                      </a:r>
                      <a:endParaRPr b="1" sz="11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Document 4</a:t>
                      </a:r>
                      <a:endParaRPr b="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Written by Julio Cesar in 1878, based on his firsthand experiences as a Native American at the San Luis Rey Mission. His account is highly reliable as it comes from someone who directly lived in the mission.</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Recounts personal experiences of mistreatment, unpaid labor, minimal provisions, and frequent floggings.</a:t>
                      </a:r>
                      <a:endParaRPr b="1" sz="1100">
                        <a:solidFill>
                          <a:srgbClr val="E95C3D"/>
                        </a:solidFill>
                        <a:latin typeface="Inter"/>
                        <a:ea typeface="Inter"/>
                        <a:cs typeface="Inter"/>
                        <a:sym typeface="Inter"/>
                      </a:endParaRPr>
                    </a:p>
                  </a:txBody>
                  <a:tcPr marT="91425" marB="91425" marR="91425" marL="91425"/>
                </a:tc>
              </a:tr>
            </a:tbl>
          </a:graphicData>
        </a:graphic>
      </p:graphicFrame>
      <p:sp>
        <p:nvSpPr>
          <p:cNvPr id="133" name="Google Shape;133;p19"/>
          <p:cNvSpPr txBox="1"/>
          <p:nvPr/>
        </p:nvSpPr>
        <p:spPr>
          <a:xfrm>
            <a:off x="219350" y="939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